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80" r:id="rId2"/>
  </p:sldIdLst>
  <p:sldSz cx="6858000" cy="9144000" type="screen4x3"/>
  <p:notesSz cx="6858000" cy="906462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234" autoAdjust="0"/>
    <p:restoredTop sz="94575" autoAdjust="0"/>
  </p:normalViewPr>
  <p:slideViewPr>
    <p:cSldViewPr snapToGrid="0">
      <p:cViewPr>
        <p:scale>
          <a:sx n="100" d="100"/>
          <a:sy n="100" d="100"/>
        </p:scale>
        <p:origin x="-2130" y="-72"/>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0" d="100"/>
          <a:sy n="40" d="100"/>
        </p:scale>
        <p:origin x="-1542" y="-108"/>
      </p:cViewPr>
      <p:guideLst>
        <p:guide orient="horz" pos="2855"/>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en-US"/>
          </a:p>
        </p:txBody>
      </p:sp>
      <p:sp>
        <p:nvSpPr>
          <p:cNvPr id="27651" name="Rectangle 3"/>
          <p:cNvSpPr>
            <a:spLocks noGrp="1" noChangeArrowheads="1"/>
          </p:cNvSpPr>
          <p:nvPr>
            <p:ph type="dt" idx="1"/>
          </p:nvPr>
        </p:nvSpPr>
        <p:spPr bwMode="auto">
          <a:xfrm>
            <a:off x="3884613" y="0"/>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8196" name="Rectangle 4"/>
          <p:cNvSpPr>
            <a:spLocks noRot="1" noChangeArrowheads="1" noTextEdit="1"/>
          </p:cNvSpPr>
          <p:nvPr>
            <p:ph type="sldImg" idx="2"/>
          </p:nvPr>
        </p:nvSpPr>
        <p:spPr bwMode="auto">
          <a:xfrm>
            <a:off x="2155825" y="681038"/>
            <a:ext cx="2547938" cy="33972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p:cNvSpPr>
            <a:spLocks noGrp="1" noChangeArrowheads="1"/>
          </p:cNvSpPr>
          <p:nvPr>
            <p:ph type="body" sz="quarter" idx="3"/>
          </p:nvPr>
        </p:nvSpPr>
        <p:spPr bwMode="auto">
          <a:xfrm>
            <a:off x="685800" y="4306888"/>
            <a:ext cx="5486400" cy="407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7654" name="Rectangle 6"/>
          <p:cNvSpPr>
            <a:spLocks noGrp="1" noChangeArrowheads="1"/>
          </p:cNvSpPr>
          <p:nvPr>
            <p:ph type="ftr" sz="quarter" idx="4"/>
          </p:nvPr>
        </p:nvSpPr>
        <p:spPr bwMode="auto">
          <a:xfrm>
            <a:off x="0" y="8610600"/>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en-US"/>
          </a:p>
        </p:txBody>
      </p:sp>
      <p:sp>
        <p:nvSpPr>
          <p:cNvPr id="27655" name="Rectangle 7"/>
          <p:cNvSpPr>
            <a:spLocks noGrp="1" noChangeArrowheads="1"/>
          </p:cNvSpPr>
          <p:nvPr>
            <p:ph type="sldNum" sz="quarter" idx="5"/>
          </p:nvPr>
        </p:nvSpPr>
        <p:spPr bwMode="auto">
          <a:xfrm>
            <a:off x="3884613" y="8610600"/>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9C013E11-88B6-4389-8361-1D0CFDAA8237}" type="slidenum">
              <a:rPr lang="en-US" altLang="en-US"/>
              <a:pPr>
                <a:defRPr/>
              </a:pPr>
              <a:t>‹#›</a:t>
            </a:fld>
            <a:endParaRPr lang="en-US" altLang="en-US"/>
          </a:p>
        </p:txBody>
      </p:sp>
    </p:spTree>
    <p:extLst>
      <p:ext uri="{BB962C8B-B14F-4D97-AF65-F5344CB8AC3E}">
        <p14:creationId xmlns:p14="http://schemas.microsoft.com/office/powerpoint/2010/main" val="13873510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31711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2133600"/>
            <a:ext cx="6172200" cy="603408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94521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713"/>
            <a:ext cx="4476750" cy="78009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15493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342900" y="2133600"/>
            <a:ext cx="6172200" cy="60340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93751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31322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0"/>
            <a:ext cx="3009900" cy="60340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133600"/>
            <a:ext cx="3009900" cy="60340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9152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12835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921447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672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76464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344613" y="7156450"/>
            <a:ext cx="4114800" cy="10731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61929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52"/>
          <p:cNvSpPr>
            <a:spLocks noChangeArrowheads="1"/>
          </p:cNvSpPr>
          <p:nvPr userDrawn="1"/>
        </p:nvSpPr>
        <p:spPr bwMode="auto">
          <a:xfrm>
            <a:off x="3714750" y="4572000"/>
            <a:ext cx="2914650" cy="436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graphicFrame>
        <p:nvGraphicFramePr>
          <p:cNvPr id="1766" name="Group 742"/>
          <p:cNvGraphicFramePr>
            <a:graphicFrameLocks noGrp="1"/>
          </p:cNvGraphicFramePr>
          <p:nvPr/>
        </p:nvGraphicFramePr>
        <p:xfrm>
          <a:off x="123825" y="117475"/>
          <a:ext cx="6581775" cy="741363"/>
        </p:xfrm>
        <a:graphic>
          <a:graphicData uri="http://schemas.openxmlformats.org/drawingml/2006/table">
            <a:tbl>
              <a:tblPr/>
              <a:tblGrid>
                <a:gridCol w="790575"/>
                <a:gridCol w="1571625"/>
                <a:gridCol w="642938"/>
                <a:gridCol w="182562"/>
                <a:gridCol w="1281113"/>
                <a:gridCol w="1204912"/>
                <a:gridCol w="908050"/>
              </a:tblGrid>
              <a:tr h="31115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Name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2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POW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2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Date submitted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213">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Total points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Times New Roman" pitchFamily="18" charset="0"/>
                        </a:rPr>
                        <a:t>      / 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745" name="Group 721"/>
          <p:cNvGraphicFramePr>
            <a:graphicFrameLocks noGrp="1"/>
          </p:cNvGraphicFramePr>
          <p:nvPr/>
        </p:nvGraphicFramePr>
        <p:xfrm>
          <a:off x="4705350" y="977900"/>
          <a:ext cx="2000250" cy="2574925"/>
        </p:xfrm>
        <a:graphic>
          <a:graphicData uri="http://schemas.openxmlformats.org/drawingml/2006/table">
            <a:tbl>
              <a:tblPr/>
              <a:tblGrid>
                <a:gridCol w="2000250"/>
              </a:tblGrid>
              <a:tr h="12350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Please attach all scratch work to your final copy.  All work should be on another sheet of paper.  Always write in COMPLETE sentences!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3985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Remember, the main idea behind these problems is </a:t>
                      </a:r>
                      <a:r>
                        <a:rPr kumimoji="0" lang="en-US" altLang="en-US" sz="1200" b="0" i="0" u="sng" strike="noStrike" cap="none" normalizeH="0" baseline="0" smtClean="0">
                          <a:ln>
                            <a:noFill/>
                          </a:ln>
                          <a:solidFill>
                            <a:schemeClr val="tx1"/>
                          </a:solidFill>
                          <a:effectLst/>
                          <a:latin typeface="Times New Roman" pitchFamily="18" charset="0"/>
                        </a:rPr>
                        <a:t>to be able to explain the process involved in problem solving</a:t>
                      </a:r>
                      <a:r>
                        <a:rPr kumimoji="0" lang="en-US" altLang="en-US" sz="1200" b="0" i="0" u="none" strike="noStrike" cap="none" normalizeH="0" baseline="0" smtClean="0">
                          <a:ln>
                            <a:noFill/>
                          </a:ln>
                          <a:solidFill>
                            <a:schemeClr val="tx1"/>
                          </a:solidFill>
                          <a:effectLst/>
                          <a:latin typeface="Times New Roman" pitchFamily="18" charset="0"/>
                        </a:rPr>
                        <a:t>, not only to get a “correct answer.”</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752" name="Group 728"/>
          <p:cNvGraphicFramePr>
            <a:graphicFrameLocks noGrp="1"/>
          </p:cNvGraphicFramePr>
          <p:nvPr/>
        </p:nvGraphicFramePr>
        <p:xfrm>
          <a:off x="161925" y="4275138"/>
          <a:ext cx="6534150" cy="1549401"/>
        </p:xfrm>
        <a:graphic>
          <a:graphicData uri="http://schemas.openxmlformats.org/drawingml/2006/table">
            <a:tbl>
              <a:tblPr/>
              <a:tblGrid>
                <a:gridCol w="2178050"/>
                <a:gridCol w="2178050"/>
                <a:gridCol w="2178050"/>
              </a:tblGrid>
              <a:tr h="449263">
                <a:tc gridSpan="3">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PROBLEM SOLVING STRATEGIES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3655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Make an organized list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Make a picture or diagram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Use or look for a pattern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Use or make a table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Brainstorm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Guess and check</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45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Work backwards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Make it simpler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Act out or use objects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757" name="Group 733"/>
          <p:cNvGraphicFramePr>
            <a:graphicFrameLocks noGrp="1"/>
          </p:cNvGraphicFramePr>
          <p:nvPr/>
        </p:nvGraphicFramePr>
        <p:xfrm>
          <a:off x="152400" y="5927725"/>
          <a:ext cx="6572250" cy="3084513"/>
        </p:xfrm>
        <a:graphic>
          <a:graphicData uri="http://schemas.openxmlformats.org/drawingml/2006/table">
            <a:tbl>
              <a:tblPr/>
              <a:tblGrid>
                <a:gridCol w="4816475"/>
                <a:gridCol w="1755775"/>
              </a:tblGrid>
              <a:tr h="7207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1.  PROCEDURE: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  Solve the problem, then EXPLAIN in 4 to 6 sentences the steps you took to find the solution.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0   1   2   3   4   5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57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Show ALL your work, steps, drawings or tables.  Label and organize all work.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0   1   2   3   4   5  6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Circle (above) the main strategy that you used to solve this POW.</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d.  Place an X on one strategy (above) that would not work to solve this POW.</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385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3.  CONCLUSION:  </a:t>
                      </a:r>
                      <a:r>
                        <a:rPr kumimoji="0" lang="en-US" altLang="en-US" sz="1200" b="0" i="0" u="none" strike="noStrike" cap="none" normalizeH="0" baseline="0" smtClean="0">
                          <a:ln>
                            <a:noFill/>
                          </a:ln>
                          <a:solidFill>
                            <a:schemeClr val="tx1"/>
                          </a:solidFill>
                          <a:effectLst/>
                          <a:latin typeface="Times New Roman" pitchFamily="18" charset="0"/>
                        </a:rPr>
                        <a:t>a.  What is your answer?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0     1     2     3     4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8825">
                <a:tc>
                  <a:txBody>
                    <a:bodyPr/>
                    <a:lstStyle>
                      <a:lvl1pPr marL="533400" indent="-533400">
                        <a:spcBef>
                          <a:spcPct val="20000"/>
                        </a:spcBef>
                        <a:defRPr sz="2800">
                          <a:solidFill>
                            <a:schemeClr val="tx1"/>
                          </a:solidFill>
                          <a:latin typeface="Times New Roman" pitchFamily="18" charset="0"/>
                        </a:defRPr>
                      </a:lvl1pPr>
                      <a:lvl2pPr marL="914400" indent="-457200">
                        <a:spcBef>
                          <a:spcPct val="20000"/>
                        </a:spcBef>
                        <a:defRPr sz="2400">
                          <a:solidFill>
                            <a:schemeClr val="tx1"/>
                          </a:solidFill>
                          <a:latin typeface="Times New Roman" pitchFamily="18" charset="0"/>
                        </a:defRPr>
                      </a:lvl2pPr>
                      <a:lvl3pPr marL="1295400" indent="-381000">
                        <a:spcBef>
                          <a:spcPct val="20000"/>
                        </a:spcBef>
                        <a:defRPr sz="2000">
                          <a:solidFill>
                            <a:schemeClr val="tx1"/>
                          </a:solidFill>
                          <a:latin typeface="Times New Roman" pitchFamily="18" charset="0"/>
                        </a:defRPr>
                      </a:lvl3pPr>
                      <a:lvl4pPr marL="1714500" indent="-342900">
                        <a:spcBef>
                          <a:spcPct val="20000"/>
                        </a:spcBef>
                        <a:defRPr>
                          <a:solidFill>
                            <a:schemeClr val="tx1"/>
                          </a:solidFill>
                          <a:latin typeface="Times New Roman" pitchFamily="18" charset="0"/>
                        </a:defRPr>
                      </a:lvl4pPr>
                      <a:lvl5pPr marL="2171700" indent="-342900">
                        <a:spcBef>
                          <a:spcPct val="20000"/>
                        </a:spcBef>
                        <a:defRPr>
                          <a:solidFill>
                            <a:schemeClr val="tx1"/>
                          </a:solidFill>
                          <a:latin typeface="Times New Roman" pitchFamily="18" charset="0"/>
                        </a:defRPr>
                      </a:lvl5pPr>
                      <a:lvl6pPr marL="2628900" indent="-342900" eaLnBrk="0" fontAlgn="base" hangingPunct="0">
                        <a:spcBef>
                          <a:spcPct val="20000"/>
                        </a:spcBef>
                        <a:spcAft>
                          <a:spcPct val="0"/>
                        </a:spcAft>
                        <a:defRPr>
                          <a:solidFill>
                            <a:schemeClr val="tx1"/>
                          </a:solidFill>
                          <a:latin typeface="Times New Roman" pitchFamily="18" charset="0"/>
                        </a:defRPr>
                      </a:lvl6pPr>
                      <a:lvl7pPr marL="3086100" indent="-342900" eaLnBrk="0" fontAlgn="base" hangingPunct="0">
                        <a:spcBef>
                          <a:spcPct val="20000"/>
                        </a:spcBef>
                        <a:spcAft>
                          <a:spcPct val="0"/>
                        </a:spcAft>
                        <a:defRPr>
                          <a:solidFill>
                            <a:schemeClr val="tx1"/>
                          </a:solidFill>
                          <a:latin typeface="Times New Roman" pitchFamily="18" charset="0"/>
                        </a:defRPr>
                      </a:lvl7pPr>
                      <a:lvl8pPr marL="3543300" indent="-342900" eaLnBrk="0" fontAlgn="base" hangingPunct="0">
                        <a:spcBef>
                          <a:spcPct val="20000"/>
                        </a:spcBef>
                        <a:spcAft>
                          <a:spcPct val="0"/>
                        </a:spcAft>
                        <a:defRPr>
                          <a:solidFill>
                            <a:schemeClr val="tx1"/>
                          </a:solidFill>
                          <a:latin typeface="Times New Roman" pitchFamily="18" charset="0"/>
                        </a:defRPr>
                      </a:lvl8pPr>
                      <a:lvl9pPr marL="4000500" indent="-342900" eaLnBrk="0" fontAlgn="base" hangingPunct="0">
                        <a:spcBef>
                          <a:spcPct val="20000"/>
                        </a:spcBef>
                        <a:spcAft>
                          <a:spcPct val="0"/>
                        </a:spcAft>
                        <a:defRPr>
                          <a:solidFill>
                            <a:schemeClr val="tx1"/>
                          </a:solidFill>
                          <a:latin typeface="Times New Roman" pitchFamily="18" charset="0"/>
                        </a:defRPr>
                      </a:lvl9pPr>
                    </a:lstStyle>
                    <a:p>
                      <a:pPr marL="533400" marR="0" lvl="0" indent="-53340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Could there be other CORRECT answers to this same problem? </a:t>
                      </a:r>
                    </a:p>
                    <a:p>
                      <a:pPr marL="533400" marR="0" lvl="0" indent="-533400" algn="l" defTabSz="914400" rtl="0" eaLnBrk="0" fontAlgn="base" latinLnBrk="0" hangingPunct="0">
                        <a:lnSpc>
                          <a:spcPct val="100000"/>
                        </a:lnSpc>
                        <a:spcBef>
                          <a:spcPct val="20000"/>
                        </a:spcBef>
                        <a:spcAft>
                          <a:spcPct val="0"/>
                        </a:spcAft>
                        <a:buClrTx/>
                        <a:buSzTx/>
                        <a:buFontTx/>
                        <a:buNone/>
                        <a:tabLst/>
                      </a:pPr>
                      <a:endParaRPr kumimoji="0" lang="en-US" altLang="en-US" sz="1200" b="0" i="0" u="none" strike="noStrike" cap="none" normalizeH="0" baseline="0" smtClean="0">
                        <a:ln>
                          <a:noFill/>
                        </a:ln>
                        <a:solidFill>
                          <a:schemeClr val="tx1"/>
                        </a:solidFill>
                        <a:effectLst/>
                        <a:latin typeface="Times New Roman" pitchFamily="18" charset="0"/>
                      </a:endParaRPr>
                    </a:p>
                    <a:p>
                      <a:pPr marL="533400" marR="0" lvl="0" indent="-53340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		YES		NO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3562350" y="134938"/>
            <a:ext cx="6334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200"/>
              <a:t>Acc - 3</a:t>
            </a:r>
          </a:p>
        </p:txBody>
      </p:sp>
      <p:sp>
        <p:nvSpPr>
          <p:cNvPr id="2051" name="Text Box 44"/>
          <p:cNvSpPr txBox="1">
            <a:spLocks noChangeArrowheads="1"/>
          </p:cNvSpPr>
          <p:nvPr/>
        </p:nvSpPr>
        <p:spPr bwMode="auto">
          <a:xfrm>
            <a:off x="209550" y="1000125"/>
            <a:ext cx="4238625" cy="1638300"/>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400"/>
              <a:t>Lima beans come in 3-pound and 5-pound bags which cost $1.15 and $1.63 respectively.  Since you LOVE lima beans, you wish to purchase at least 17 pounds of lima beans to eat at home over the next week.  How many of each should you buy to have at least 17 pounds of lima beans at the lowest cost?  What is the lowest cost?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5490</TotalTime>
  <Words>73</Words>
  <Application>Microsoft Office PowerPoint</Application>
  <PresentationFormat>On-screen Show (4:3)</PresentationFormat>
  <Paragraphs>2</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Times New Roman</vt:lpstr>
      <vt:lpstr>Arial</vt:lpstr>
      <vt:lpstr>Default Design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Lance Mangham</dc:creator>
  <cp:lastModifiedBy>Lance</cp:lastModifiedBy>
  <cp:revision>112</cp:revision>
  <cp:lastPrinted>2001-04-26T02:59:36Z</cp:lastPrinted>
  <dcterms:created xsi:type="dcterms:W3CDTF">2000-09-03T02:04:07Z</dcterms:created>
  <dcterms:modified xsi:type="dcterms:W3CDTF">2014-05-03T20:40:08Z</dcterms:modified>
</cp:coreProperties>
</file>